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33" r:id="rId3"/>
    <p:sldId id="389" r:id="rId4"/>
    <p:sldId id="388" r:id="rId5"/>
    <p:sldId id="390" r:id="rId6"/>
    <p:sldId id="391" r:id="rId7"/>
    <p:sldId id="392" r:id="rId8"/>
    <p:sldId id="393" r:id="rId9"/>
    <p:sldId id="394" r:id="rId10"/>
    <p:sldId id="410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11" r:id="rId20"/>
    <p:sldId id="412" r:id="rId21"/>
    <p:sldId id="413" r:id="rId22"/>
    <p:sldId id="414" r:id="rId23"/>
    <p:sldId id="387" r:id="rId24"/>
    <p:sldId id="375" r:id="rId25"/>
    <p:sldId id="386" r:id="rId26"/>
    <p:sldId id="382" r:id="rId27"/>
    <p:sldId id="380" r:id="rId28"/>
    <p:sldId id="38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00"/>
    <a:srgbClr val="003500"/>
    <a:srgbClr val="DEB614"/>
    <a:srgbClr val="C2B13D"/>
    <a:srgbClr val="C35D51"/>
    <a:srgbClr val="EBA53A"/>
    <a:srgbClr val="8CC7B7"/>
    <a:srgbClr val="6D69F7"/>
    <a:srgbClr val="E7D348"/>
    <a:srgbClr val="C6B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7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280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1F76C-1277-3B43-8CF4-1039DD0D459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767D8-86DB-5943-9E47-18E26EC3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5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1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9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3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6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7778-3429-0045-93E3-01F57ED9EF83}" type="datetimeFigureOut">
              <a:rPr lang="en-US" smtClean="0"/>
              <a:t>13. 3. 22.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BF90-21F9-4F4E-8832-64B0BAA4A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7" Type="http://schemas.openxmlformats.org/officeDocument/2006/relationships/image" Target="../media/image48.png"/><Relationship Id="rId8" Type="http://schemas.openxmlformats.org/officeDocument/2006/relationships/image" Target="../media/image49.jpg"/><Relationship Id="rId9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32993" y="218812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6" name="순서도: 수동 입력 21"/>
          <p:cNvSpPr>
            <a:spLocks noChangeArrowheads="1"/>
          </p:cNvSpPr>
          <p:nvPr/>
        </p:nvSpPr>
        <p:spPr bwMode="auto">
          <a:xfrm rot="10800000">
            <a:off x="-23814" y="-3177"/>
            <a:ext cx="794908" cy="3586687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47" y="86853"/>
            <a:ext cx="692497" cy="305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1650" b="1" dirty="0" smtClean="0">
                <a:latin typeface="Adobe 고딕 Std B" charset="0"/>
                <a:ea typeface="Adobe 고딕 Std B" charset="0"/>
                <a:cs typeface="Adobe 고딕 Std B" charset="0"/>
              </a:rPr>
              <a:t>Build together.. And</a:t>
            </a:r>
            <a:r>
              <a:rPr lang="en-US" altLang="ko-KR" sz="1650" b="1" dirty="0">
                <a:latin typeface="Adobe 고딕 Std B" charset="0"/>
                <a:ea typeface="Adobe 고딕 Std B" charset="0"/>
                <a:cs typeface="Adobe 고딕 Std B" charset="0"/>
              </a:rPr>
              <a:t> </a:t>
            </a:r>
            <a:r>
              <a:rPr lang="en-US" altLang="ko-KR" sz="1650" b="1" dirty="0" smtClean="0">
                <a:latin typeface="Adobe 고딕 Std B" charset="0"/>
                <a:ea typeface="Adobe 고딕 Std B" charset="0"/>
                <a:cs typeface="Adobe 고딕 Std B" charset="0"/>
              </a:rPr>
              <a:t>..</a:t>
            </a:r>
          </a:p>
          <a:p>
            <a:pPr eaLnBrk="1" hangingPunct="1"/>
            <a:r>
              <a:rPr lang="en-US" altLang="ko-KR" sz="1650" b="1" dirty="0">
                <a:latin typeface="Adobe 고딕 Std B" charset="0"/>
                <a:ea typeface="Adobe 고딕 Std B" charset="0"/>
                <a:cs typeface="Adobe 고딕 Std B" charset="0"/>
              </a:rPr>
              <a:t> </a:t>
            </a:r>
            <a:r>
              <a:rPr lang="en-US" altLang="ko-KR" sz="1650" b="1" dirty="0" smtClean="0">
                <a:latin typeface="Adobe 고딕 Std B" charset="0"/>
                <a:ea typeface="Adobe 고딕 Std B" charset="0"/>
                <a:cs typeface="Adobe 고딕 Std B" charset="0"/>
              </a:rPr>
              <a:t>                                </a:t>
            </a:r>
            <a:r>
              <a:rPr lang="en-US" altLang="ko-KR" sz="1650" b="1" dirty="0" smtClean="0">
                <a:solidFill>
                  <a:srgbClr val="800000"/>
                </a:solidFill>
                <a:latin typeface="Adobe 고딕 Std B" charset="0"/>
                <a:ea typeface="Adobe 고딕 Std B" charset="0"/>
                <a:cs typeface="Adobe 고딕 Std B" charset="0"/>
              </a:rPr>
              <a:t>Get in it !!</a:t>
            </a:r>
            <a:endParaRPr lang="en-US" altLang="ko-KR" sz="1650" b="1" dirty="0">
              <a:solidFill>
                <a:srgbClr val="800000"/>
              </a:solidFill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직사각형 25"/>
          <p:cNvSpPr/>
          <p:nvPr/>
        </p:nvSpPr>
        <p:spPr>
          <a:xfrm>
            <a:off x="47625" y="6251575"/>
            <a:ext cx="3862388" cy="57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" y="6483685"/>
            <a:ext cx="6347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Copyright © </a:t>
            </a:r>
            <a:r>
              <a:rPr lang="en-US" sz="1100" b="1" dirty="0" smtClean="0"/>
              <a:t>2013, Embedded System Lab  , </a:t>
            </a:r>
            <a:r>
              <a:rPr lang="en-US" sz="1100" b="1" dirty="0" err="1" smtClean="0"/>
              <a:t>Hansung</a:t>
            </a:r>
            <a:r>
              <a:rPr lang="en-US" sz="1100" b="1" dirty="0" smtClean="0"/>
              <a:t> University , All </a:t>
            </a:r>
            <a:r>
              <a:rPr lang="en-US" sz="1100" b="1" dirty="0"/>
              <a:t>rights reserved</a:t>
            </a:r>
            <a:endParaRPr lang="en-US" sz="1100" dirty="0">
              <a:latin typeface="맑은고딕"/>
              <a:cs typeface="맑은고딕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5041875" y="5200331"/>
            <a:ext cx="3251878" cy="1108394"/>
          </a:xfrm>
          <a:prstGeom prst="wedgeEllipseCallout">
            <a:avLst>
              <a:gd name="adj1" fmla="val -17068"/>
              <a:gd name="adj2" fmla="val 5835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 smtClean="0"/>
              <a:t>2013</a:t>
            </a:r>
            <a:r>
              <a:rPr lang="ko-KR" altLang="en-US" b="1" dirty="0" smtClean="0"/>
              <a:t> 설계 프로젝트</a:t>
            </a:r>
            <a:endParaRPr lang="en-US" altLang="ko-KR" b="1" dirty="0" smtClean="0"/>
          </a:p>
          <a:p>
            <a:pPr algn="r">
              <a:defRPr/>
            </a:pPr>
            <a:r>
              <a:rPr lang="en-US" altLang="ko-KR" b="1" dirty="0" smtClean="0"/>
              <a:t>For Needs </a:t>
            </a:r>
            <a:r>
              <a:rPr lang="ko-KR" altLang="en-US" b="1" dirty="0" smtClean="0"/>
              <a:t>팀  </a:t>
            </a:r>
            <a:endParaRPr lang="en-US" altLang="ko-KR" b="1" dirty="0" smtClean="0"/>
          </a:p>
          <a:p>
            <a:pPr algn="r">
              <a:lnSpc>
                <a:spcPct val="150000"/>
              </a:lnSpc>
              <a:defRPr/>
            </a:pPr>
            <a:r>
              <a:rPr lang="ko-KR" altLang="en-US" sz="1200" b="1" dirty="0" smtClean="0"/>
              <a:t>송태웅</a:t>
            </a:r>
            <a:r>
              <a:rPr lang="ko-KR" altLang="ko-KR" sz="1200" b="1" dirty="0" smtClean="0"/>
              <a:t>,</a:t>
            </a:r>
            <a:r>
              <a:rPr lang="ko-KR" altLang="en-US" sz="1200" b="1" dirty="0" smtClean="0"/>
              <a:t> 신승진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장영창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김미림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      </a:t>
            </a:r>
            <a:endParaRPr lang="en-US" altLang="ko-KR" sz="1200" b="1" dirty="0" smtClean="0"/>
          </a:p>
        </p:txBody>
      </p:sp>
      <p:pic>
        <p:nvPicPr>
          <p:cNvPr id="14" name="Picture 13" descr="hans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305353"/>
            <a:ext cx="1078920" cy="420596"/>
          </a:xfrm>
          <a:prstGeom prst="rect">
            <a:avLst/>
          </a:prstGeom>
        </p:spPr>
      </p:pic>
      <p:pic>
        <p:nvPicPr>
          <p:cNvPr id="4" name="Picture 3" descr="brain-tre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85" y="18358"/>
            <a:ext cx="3378200" cy="5080000"/>
          </a:xfrm>
          <a:prstGeom prst="rect">
            <a:avLst/>
          </a:prstGeom>
        </p:spPr>
      </p:pic>
      <p:pic>
        <p:nvPicPr>
          <p:cNvPr id="7" name="Picture 6" descr="FU00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21" y="1587182"/>
            <a:ext cx="609600" cy="548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079" y="4831167"/>
            <a:ext cx="62474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그리기위해 </a:t>
            </a:r>
            <a:endParaRPr lang="en-US" altLang="ko-KR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그리는 사람은없다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.”</a:t>
            </a:r>
          </a:p>
          <a:p>
            <a:endParaRPr lang="en-US" altLang="ko-KR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함께 마인드맵을 완성하고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(Be Social..)</a:t>
            </a:r>
          </a:p>
          <a:p>
            <a:r>
              <a:rPr lang="ko-KR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 가치를 얻어간다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(Get in mind) ”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3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439180" y="33652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6856" y="1289488"/>
            <a:ext cx="55849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이용하면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님의 고민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해결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된다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3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altLang="ko-KR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2588719" y="182594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74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74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117" y="2582150"/>
            <a:ext cx="9321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는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여러가지 교육</a:t>
            </a:r>
            <a:r>
              <a:rPr lang="en-US" altLang="ko-KR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학문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들을</a:t>
            </a:r>
            <a:endParaRPr lang="en-US" altLang="ko-KR" sz="25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으로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정리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할수있고 카테고리별로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모일수있다</a:t>
            </a:r>
            <a:r>
              <a:rPr lang="en-US" altLang="ko-KR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dirty="0"/>
          </a:p>
        </p:txBody>
      </p:sp>
      <p:sp>
        <p:nvSpPr>
          <p:cNvPr id="2" name="TextBox 1"/>
          <p:cNvSpPr txBox="1"/>
          <p:nvPr/>
        </p:nvSpPr>
        <p:spPr>
          <a:xfrm>
            <a:off x="475219" y="3885356"/>
            <a:ext cx="860611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그리고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사람들이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다함께 뭉쳐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서 </a:t>
            </a:r>
            <a:endParaRPr lang="en-US" altLang="ko-KR" sz="2500" b="1" dirty="0" smtClean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공유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하고 </a:t>
            </a:r>
            <a:r>
              <a:rPr lang="ko-KR" altLang="en-US" sz="3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공동작업</a:t>
            </a: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할 수 있게 도와준다</a:t>
            </a:r>
            <a:r>
              <a:rPr lang="en-US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475219" y="5125140"/>
            <a:ext cx="8882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마지막으로 완성된 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전공</a:t>
            </a:r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과목 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마인드맵에서 </a:t>
            </a:r>
            <a:r>
              <a:rPr lang="ko-KR" altLang="en-US" sz="3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님에게 맞는 </a:t>
            </a:r>
            <a:endParaRPr lang="en-US" altLang="ko-KR" sz="3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교육</a:t>
            </a:r>
            <a:r>
              <a:rPr lang="en-US" altLang="ko-KR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5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학문관련 </a:t>
            </a:r>
            <a:r>
              <a:rPr lang="ko-KR" altLang="en-US" sz="3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자료를 제공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한다</a:t>
            </a:r>
            <a:r>
              <a:rPr lang="en-US" altLang="ko-KR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0317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2475" y="2397558"/>
            <a:ext cx="79422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66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lang="en-US" altLang="ko-KR" sz="6600" b="1" dirty="0" smtClean="0">
              <a:solidFill>
                <a:srgbClr val="2159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66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어떻게 이용</a:t>
            </a:r>
            <a:r>
              <a:rPr lang="ko-KR" altLang="en-US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하면 되나요</a:t>
            </a:r>
            <a:r>
              <a:rPr lang="en-US" altLang="ko-KR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?</a:t>
            </a:r>
            <a:endParaRPr lang="ko-KR" altLang="en-US" sz="5000" b="1" dirty="0">
              <a:solidFill>
                <a:srgbClr val="2159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04169" y="1533508"/>
            <a:ext cx="7772400" cy="172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6098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53" y="926305"/>
            <a:ext cx="7156823" cy="53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26" y="1008225"/>
            <a:ext cx="6793257" cy="50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3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911364"/>
            <a:ext cx="7097059" cy="53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1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6" y="933518"/>
            <a:ext cx="7111999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4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53" y="896167"/>
            <a:ext cx="7156824" cy="5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8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1296" y="2449953"/>
            <a:ext cx="7022352" cy="1550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600" dirty="0" smtClean="0">
                <a:solidFill>
                  <a:srgbClr val="FFFF00"/>
                </a:solidFill>
              </a:rPr>
              <a:t>완성</a:t>
            </a:r>
            <a:r>
              <a:rPr lang="ko-KR" altLang="en-US" sz="3600" dirty="0" smtClean="0"/>
              <a:t>된 </a:t>
            </a:r>
            <a:r>
              <a:rPr lang="ko-KR" altLang="en-US" sz="4600" dirty="0" smtClean="0">
                <a:solidFill>
                  <a:srgbClr val="FFFF00"/>
                </a:solidFill>
              </a:rPr>
              <a:t>마인드 </a:t>
            </a:r>
            <a:r>
              <a:rPr lang="ko-KR" altLang="en-US" sz="4600" dirty="0" smtClean="0">
                <a:solidFill>
                  <a:srgbClr val="FFFF00"/>
                </a:solidFill>
              </a:rPr>
              <a:t>맵</a:t>
            </a:r>
            <a:r>
              <a:rPr lang="ko-KR" altLang="en-US" sz="3600" dirty="0" smtClean="0"/>
              <a:t>을 </a:t>
            </a:r>
            <a:r>
              <a:rPr lang="ko-KR" altLang="en-US" sz="4600" dirty="0" smtClean="0">
                <a:solidFill>
                  <a:srgbClr val="FFFF00"/>
                </a:solidFill>
              </a:rPr>
              <a:t>활용</a:t>
            </a:r>
            <a:r>
              <a:rPr lang="ko-KR" altLang="en-US" sz="3600" dirty="0" smtClean="0"/>
              <a:t>한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 </a:t>
            </a:r>
            <a:r>
              <a:rPr lang="ko-KR" altLang="en-US" sz="4600" dirty="0" smtClean="0">
                <a:solidFill>
                  <a:srgbClr val="FFFF00"/>
                </a:solidFill>
              </a:rPr>
              <a:t>가치창출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기능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397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v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2" y="873754"/>
            <a:ext cx="4217370" cy="562315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326" y="1240118"/>
            <a:ext cx="3571849" cy="3077882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solidFill>
                  <a:srgbClr val="FFFF00"/>
                </a:solidFill>
              </a:rPr>
              <a:t>완성</a:t>
            </a:r>
            <a:r>
              <a:rPr lang="ko-KR" altLang="en-US" sz="2000" dirty="0" smtClean="0">
                <a:solidFill>
                  <a:srgbClr val="FFFFFF"/>
                </a:solidFill>
              </a:rPr>
              <a:t>된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rgbClr val="FFFFFF"/>
                </a:solidFill>
              </a:rPr>
              <a:t>‘</a:t>
            </a:r>
            <a:r>
              <a:rPr lang="ko-KR" altLang="en-US" sz="2000" dirty="0" smtClean="0">
                <a:solidFill>
                  <a:srgbClr val="FFFFFF"/>
                </a:solidFill>
              </a:rPr>
              <a:t>유럽 여행</a:t>
            </a:r>
            <a:r>
              <a:rPr lang="en-US" altLang="ko-KR" sz="2000" dirty="0" smtClean="0">
                <a:solidFill>
                  <a:srgbClr val="FFFFFF"/>
                </a:solidFill>
              </a:rPr>
              <a:t>’</a:t>
            </a: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마인드맵에서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원하는 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항목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선택시 </a:t>
            </a:r>
            <a:endParaRPr lang="en-US" altLang="ko-KR" sz="3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00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v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873754"/>
            <a:ext cx="4334808" cy="577974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21411" y="2345766"/>
            <a:ext cx="4093883" cy="3008836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유럽여행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계획표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일정표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비용관련 자료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등을 생성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6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7631" y="2696730"/>
            <a:ext cx="676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당신이 </a:t>
            </a:r>
            <a:r>
              <a:rPr lang="ko-KR" altLang="en-US" sz="4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유럽 여행 계획</a:t>
            </a:r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endParaRPr lang="en-US" altLang="ko-KR" sz="3000" b="1" dirty="0" smtClean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짠다면</a:t>
            </a:r>
            <a:r>
              <a:rPr lang="en-US" altLang="ko-KR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ctr"/>
            <a:r>
              <a:rPr lang="en-US" altLang="ko-KR" sz="5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편지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5" y="4651094"/>
            <a:ext cx="3150347" cy="1810544"/>
          </a:xfrm>
          <a:prstGeom prst="rect">
            <a:avLst/>
          </a:prstGeom>
        </p:spPr>
      </p:pic>
      <p:pic>
        <p:nvPicPr>
          <p:cNvPr id="4" name="Picture 3" descr="e0080644_477a1837a248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" y="134469"/>
            <a:ext cx="3008157" cy="2256118"/>
          </a:xfrm>
          <a:prstGeom prst="rect">
            <a:avLst/>
          </a:prstGeom>
        </p:spPr>
      </p:pic>
      <p:pic>
        <p:nvPicPr>
          <p:cNvPr id="9" name="Picture 8" descr="20100827122631_585326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0" y="149414"/>
            <a:ext cx="2843493" cy="2274794"/>
          </a:xfrm>
          <a:prstGeom prst="rect">
            <a:avLst/>
          </a:prstGeom>
        </p:spPr>
      </p:pic>
      <p:pic>
        <p:nvPicPr>
          <p:cNvPr id="14" name="Picture 13" descr="IMG_000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5" y="2555638"/>
            <a:ext cx="2916519" cy="2187389"/>
          </a:xfrm>
          <a:prstGeom prst="rect">
            <a:avLst/>
          </a:prstGeom>
        </p:spPr>
      </p:pic>
      <p:pic>
        <p:nvPicPr>
          <p:cNvPr id="24" name="Picture 23" descr="PICT9088_thumb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26" y="403413"/>
            <a:ext cx="3029228" cy="19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e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1001059"/>
            <a:ext cx="4134971" cy="55132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034267" y="2641917"/>
            <a:ext cx="3990204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중간고사 준비를 위한 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  </a:t>
            </a:r>
            <a:r>
              <a:rPr lang="ko-KR" altLang="en-US" sz="1500" dirty="0" smtClean="0"/>
              <a:t>전공</a:t>
            </a:r>
            <a:r>
              <a:rPr lang="ko-KR" altLang="en-US" sz="1500" dirty="0" smtClean="0"/>
              <a:t> </a:t>
            </a:r>
            <a:r>
              <a:rPr lang="ko-KR" altLang="en-US" sz="2000" dirty="0" smtClean="0">
                <a:solidFill>
                  <a:srgbClr val="FFFF00"/>
                </a:solidFill>
              </a:rPr>
              <a:t>데이터베이스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smtClean="0">
                <a:solidFill>
                  <a:srgbClr val="FFFF00"/>
                </a:solidFill>
              </a:rPr>
              <a:t>정리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278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e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1" y="895960"/>
            <a:ext cx="4325471" cy="57672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870822" y="1718235"/>
            <a:ext cx="3959413" cy="3167530"/>
          </a:xfrm>
          <a:prstGeom prst="ellipse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데이터 베이스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대분류 항목들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자동 생성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ko-KR" sz="3000" dirty="0" smtClean="0">
                <a:solidFill>
                  <a:srgbClr val="FFFF00"/>
                </a:solidFill>
              </a:rPr>
              <a:t>-</a:t>
            </a:r>
            <a:r>
              <a:rPr lang="en-US" altLang="ko-KR" sz="3000" dirty="0" smtClean="0">
                <a:solidFill>
                  <a:srgbClr val="FFFF00"/>
                </a:solidFill>
              </a:rPr>
              <a:t>&gt;</a:t>
            </a:r>
            <a:r>
              <a:rPr lang="ko-KR" altLang="en-US" sz="3000" dirty="0" smtClean="0">
                <a:solidFill>
                  <a:srgbClr val="FFFF00"/>
                </a:solidFill>
              </a:rPr>
              <a:t> 전공과목 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리뷰기능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9421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e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" y="873754"/>
            <a:ext cx="4326329" cy="57684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35446" y="2276060"/>
            <a:ext cx="4333849" cy="3087822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FF"/>
                </a:solidFill>
              </a:rPr>
              <a:t>데이터 베이스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FFFF"/>
                </a:solidFill>
              </a:rPr>
              <a:t>소</a:t>
            </a:r>
            <a:r>
              <a:rPr lang="ko-KR" altLang="en-US" sz="1600" dirty="0" smtClean="0">
                <a:solidFill>
                  <a:srgbClr val="FFFFFF"/>
                </a:solidFill>
              </a:rPr>
              <a:t>분류 </a:t>
            </a:r>
            <a:r>
              <a:rPr lang="ko-KR" altLang="en-US" sz="1600" dirty="0">
                <a:solidFill>
                  <a:srgbClr val="FFFFFF"/>
                </a:solidFill>
              </a:rPr>
              <a:t>항목들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FFFF"/>
                </a:solidFill>
              </a:rPr>
              <a:t>자동 생성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ctr"/>
            <a:endParaRPr lang="en-US" altLang="ko-KR" sz="1600" dirty="0">
              <a:solidFill>
                <a:srgbClr val="FFFFFF"/>
              </a:solidFill>
            </a:endParaRPr>
          </a:p>
          <a:p>
            <a:pPr algn="ctr"/>
            <a:r>
              <a:rPr lang="ko-KR" altLang="ko-KR" sz="2400" dirty="0">
                <a:solidFill>
                  <a:srgbClr val="FFFF00"/>
                </a:solidFill>
              </a:rPr>
              <a:t>-</a:t>
            </a:r>
            <a:r>
              <a:rPr lang="en-US" altLang="ko-KR" sz="2400" dirty="0">
                <a:solidFill>
                  <a:srgbClr val="FFFF00"/>
                </a:solidFill>
              </a:rPr>
              <a:t>&gt;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 smtClean="0">
                <a:solidFill>
                  <a:srgbClr val="FFFF00"/>
                </a:solidFill>
              </a:rPr>
              <a:t>각 노드에</a:t>
            </a:r>
            <a:r>
              <a:rPr lang="ko-KR" altLang="en-US" sz="2400" dirty="0" smtClean="0">
                <a:solidFill>
                  <a:srgbClr val="FFFF00"/>
                </a:solidFill>
              </a:rPr>
              <a:t> </a:t>
            </a:r>
            <a:endParaRPr lang="en-US" altLang="ko-KR" sz="2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세부내용까지 </a:t>
            </a:r>
            <a:endParaRPr lang="en-US" altLang="ko-KR" sz="2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파일첨부</a:t>
            </a:r>
            <a:r>
              <a:rPr lang="en-US" altLang="ko-KR" sz="24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내용첨부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526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7" name="Picture 6" descr="0_InternetExplorer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8" y="1894133"/>
            <a:ext cx="873383" cy="8733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21349" y="88181"/>
            <a:ext cx="484595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What is </a:t>
            </a:r>
            <a:r>
              <a:rPr lang="en-US" altLang="ko-KR" sz="5000" b="1" dirty="0" err="1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Treeze</a:t>
            </a:r>
            <a:r>
              <a:rPr lang="en-US" altLang="ko-KR" sz="50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?</a:t>
            </a:r>
            <a:endParaRPr lang="en-US" altLang="ko-KR" sz="50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1433" y="962212"/>
            <a:ext cx="2068678" cy="1189319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웹 사이트 </a:t>
            </a:r>
            <a:r>
              <a:rPr lang="ko-KR" altLang="en-US" sz="1500" dirty="0" smtClean="0">
                <a:solidFill>
                  <a:schemeClr val="bg1"/>
                </a:solidFill>
              </a:rPr>
              <a:t>입니다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67294" y="1141506"/>
            <a:ext cx="3137365" cy="161402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이곳에서 함께 </a:t>
            </a:r>
            <a:endParaRPr lang="en-US" altLang="ko-KR" sz="1500" dirty="0" smtClean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마인드 맵</a:t>
            </a:r>
            <a:endParaRPr lang="en-US" altLang="ko-KR" sz="2000" dirty="0" smtClean="0"/>
          </a:p>
          <a:p>
            <a:pPr algn="ctr"/>
            <a:r>
              <a:rPr lang="ko-KR" altLang="en-US" sz="1500" dirty="0" smtClean="0"/>
              <a:t> 을 완성할 수 있습니다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 </a:t>
            </a:r>
            <a:endParaRPr lang="en-US" sz="1500" dirty="0"/>
          </a:p>
        </p:txBody>
      </p:sp>
      <p:pic>
        <p:nvPicPr>
          <p:cNvPr id="15" name="Picture 14" descr="mindma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1" y="2890150"/>
            <a:ext cx="4228978" cy="2475916"/>
          </a:xfrm>
          <a:prstGeom prst="rect">
            <a:avLst/>
          </a:prstGeom>
        </p:spPr>
      </p:pic>
      <p:pic>
        <p:nvPicPr>
          <p:cNvPr id="16" name="Picture 15" descr="stick-figures-holding-hands-around-globe1-300x22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36" y="1132915"/>
            <a:ext cx="2144423" cy="16226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10361" y="2286001"/>
            <a:ext cx="288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Be Social</a:t>
            </a:r>
            <a:endParaRPr lang="en-US" sz="2000" b="1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직사각형 1"/>
          <p:cNvSpPr/>
          <p:nvPr/>
        </p:nvSpPr>
        <p:spPr>
          <a:xfrm>
            <a:off x="567763" y="5362934"/>
            <a:ext cx="8889999" cy="9848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b="1" dirty="0" err="1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Treeze</a:t>
            </a:r>
            <a:r>
              <a:rPr lang="ko-KR" altLang="en-US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는 사람들이 마인드맵으로 지식을 정리에 쌓아 둘수있는 </a:t>
            </a:r>
            <a:r>
              <a:rPr lang="ko-KR" altLang="en-US" sz="28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지식창고</a:t>
            </a:r>
            <a:r>
              <a:rPr lang="ko-KR" altLang="en-US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역할도</a:t>
            </a:r>
            <a:endParaRPr lang="en-US" altLang="ko-KR" b="1" dirty="0" smtClean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ea typeface="맑은 고딕" pitchFamily="50" charset="-127"/>
            </a:endParaRPr>
          </a:p>
          <a:p>
            <a:r>
              <a:rPr lang="ko-KR" altLang="en-US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 하면서 완성된 마인드맵에서 </a:t>
            </a:r>
            <a:r>
              <a:rPr lang="ko-KR" altLang="en-US" sz="28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원하던 자료를</a:t>
            </a:r>
            <a:r>
              <a:rPr lang="ko-KR" altLang="ko-KR" sz="28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 </a:t>
            </a:r>
            <a:r>
              <a:rPr lang="ko-KR" altLang="en-US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쉽고 빠르게 </a:t>
            </a:r>
            <a:r>
              <a:rPr lang="ko-KR" altLang="en-US" sz="28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제공</a:t>
            </a:r>
            <a:r>
              <a:rPr lang="ko-KR" altLang="en-US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합니다</a:t>
            </a:r>
            <a:r>
              <a:rPr lang="en-US" altLang="ko-KR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.</a:t>
            </a:r>
            <a:r>
              <a:rPr lang="ko-KR" altLang="en-US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맑은 고딕" pitchFamily="50" charset="-127"/>
              </a:rPr>
              <a:t> </a:t>
            </a:r>
            <a:endParaRPr lang="ko-KR" altLang="en-US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ea typeface="맑은 고딕" pitchFamily="50" charset="-127"/>
            </a:endParaRPr>
          </a:p>
        </p:txBody>
      </p:sp>
      <p:sp>
        <p:nvSpPr>
          <p:cNvPr id="19" name="직사각형 5"/>
          <p:cNvSpPr/>
          <p:nvPr/>
        </p:nvSpPr>
        <p:spPr>
          <a:xfrm>
            <a:off x="452132" y="5459824"/>
            <a:ext cx="8676641" cy="912951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74706" y="5739493"/>
            <a:ext cx="362485" cy="268331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52" y="2825999"/>
            <a:ext cx="4166309" cy="26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18" grpId="0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4" name="Picture 3" descr="feedback2x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77" y="3732495"/>
            <a:ext cx="2839823" cy="28398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95625">
            <a:off x="4681946" y="3928656"/>
            <a:ext cx="1182756" cy="46495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0236" y="4872098"/>
            <a:ext cx="1603941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mtClean="0"/>
              <a:t>마인드맵 확인 및 가치 얻기</a:t>
            </a:r>
            <a:endParaRPr lang="en-US" altLang="ko-KR" dirty="0"/>
          </a:p>
        </p:txBody>
      </p:sp>
      <p:pic>
        <p:nvPicPr>
          <p:cNvPr id="10" name="Picture 9" descr="1179824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" y="4295238"/>
            <a:ext cx="3230880" cy="21564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8410328">
            <a:off x="3175859" y="3922574"/>
            <a:ext cx="961027" cy="5277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51340" y="4668690"/>
            <a:ext cx="1336778" cy="215445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dirty="0" smtClean="0"/>
              <a:t>마인드맵 공유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공동작업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593483" y="6320135"/>
            <a:ext cx="3365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마인드 맵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사용자들 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Community</a:t>
            </a:r>
            <a:endParaRPr lang="en-US" sz="1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0706" y="5862819"/>
            <a:ext cx="2719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특정 </a:t>
            </a:r>
            <a:r>
              <a:rPr lang="en-US" sz="1500" b="1" dirty="0" err="1" smtClean="0">
                <a:latin typeface="나눔고딕"/>
                <a:ea typeface="나눔고딕"/>
                <a:cs typeface="나눔고딕"/>
              </a:rPr>
              <a:t>Treeze</a:t>
            </a:r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사용자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“ </a:t>
            </a:r>
            <a:r>
              <a:rPr lang="en-US" altLang="ko-KR" sz="1500" b="1" dirty="0" err="1" smtClean="0">
                <a:latin typeface="나눔고딕"/>
                <a:ea typeface="나눔고딕"/>
                <a:cs typeface="나눔고딕"/>
              </a:rPr>
              <a:t>Treezer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”</a:t>
            </a:r>
            <a:endParaRPr lang="en-US" sz="1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3010" y="2881520"/>
            <a:ext cx="1847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en-US" sz="1500" b="1" dirty="0" err="1" smtClean="0">
                <a:latin typeface="나눔고딕"/>
                <a:ea typeface="나눔고딕"/>
                <a:cs typeface="나눔고딕"/>
              </a:rPr>
              <a:t>Treeze</a:t>
            </a:r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”  </a:t>
            </a:r>
            <a:r>
              <a:rPr lang="en-US" sz="1300" b="1" dirty="0" smtClean="0">
                <a:latin typeface="나눔고딕"/>
                <a:ea typeface="나눔고딕"/>
                <a:cs typeface="나눔고딕"/>
              </a:rPr>
              <a:t>Web site</a:t>
            </a:r>
            <a:endParaRPr lang="en-US" sz="13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타원형 설명선 12"/>
          <p:cNvSpPr/>
          <p:nvPr/>
        </p:nvSpPr>
        <p:spPr>
          <a:xfrm>
            <a:off x="4899797" y="2792963"/>
            <a:ext cx="4244203" cy="1198199"/>
          </a:xfrm>
          <a:prstGeom prst="wedgeEllipseCallout">
            <a:avLst>
              <a:gd name="adj1" fmla="val 14266"/>
              <a:gd name="adj2" fmla="val 6431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500" b="1" dirty="0" smtClean="0"/>
              <a:t>완성된 풍성한 마인드맵들</a:t>
            </a:r>
            <a:r>
              <a:rPr lang="en-US" altLang="ko-KR" sz="1500" b="1" dirty="0" smtClean="0"/>
              <a:t>..</a:t>
            </a:r>
          </a:p>
          <a:p>
            <a:pPr>
              <a:defRPr/>
            </a:pPr>
            <a:r>
              <a:rPr lang="en-US" altLang="ko-KR" sz="1500" b="1" dirty="0" err="1" smtClean="0"/>
              <a:t>Treeze</a:t>
            </a:r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를 통해</a:t>
            </a:r>
            <a:r>
              <a:rPr lang="en-US" altLang="ko-KR" sz="1500" b="1" dirty="0" smtClean="0"/>
              <a:t>..</a:t>
            </a:r>
            <a:r>
              <a:rPr lang="ko-KR" altLang="en-US" sz="1500" b="1" dirty="0" smtClean="0"/>
              <a:t> 찾아보고</a:t>
            </a:r>
            <a:endParaRPr lang="en-US" altLang="ko-KR" sz="1500" b="1" dirty="0"/>
          </a:p>
          <a:p>
            <a:pPr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원하던 자료를 얻는다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8" name="타원형 설명선 12"/>
          <p:cNvSpPr/>
          <p:nvPr/>
        </p:nvSpPr>
        <p:spPr>
          <a:xfrm>
            <a:off x="0" y="2799985"/>
            <a:ext cx="2926389" cy="1687358"/>
          </a:xfrm>
          <a:prstGeom prst="wedgeEllipseCallout">
            <a:avLst>
              <a:gd name="adj1" fmla="val -15906"/>
              <a:gd name="adj2" fmla="val 5701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마인드맵</a:t>
            </a:r>
            <a:endParaRPr lang="en-US" altLang="ko-KR" sz="2000" b="1" dirty="0" smtClean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ko-KR" altLang="en-US" sz="1500" b="1" dirty="0" smtClean="0"/>
              <a:t>웹 또는 로컬 마인드맵 작성 프로그램을 통한 </a:t>
            </a:r>
            <a:endParaRPr lang="en-US" altLang="ko-KR" sz="1500" b="1" dirty="0" smtClean="0"/>
          </a:p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공유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,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공동작업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8192" y="162660"/>
            <a:ext cx="5558538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T</a:t>
            </a:r>
            <a:r>
              <a:rPr lang="en-US" altLang="ko-KR" sz="5000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reeze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 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서비스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 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구조</a:t>
            </a:r>
            <a:endParaRPr lang="en-US" altLang="ko-KR" sz="5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pic>
        <p:nvPicPr>
          <p:cNvPr id="2" name="Picture 1" descr="mi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40" y="1039319"/>
            <a:ext cx="2915784" cy="1822365"/>
          </a:xfrm>
          <a:prstGeom prst="rect">
            <a:avLst/>
          </a:prstGeom>
        </p:spPr>
      </p:pic>
      <p:sp>
        <p:nvSpPr>
          <p:cNvPr id="25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" name="타원형 설명선 12"/>
          <p:cNvSpPr/>
          <p:nvPr/>
        </p:nvSpPr>
        <p:spPr>
          <a:xfrm>
            <a:off x="5983064" y="1009437"/>
            <a:ext cx="3160936" cy="1687358"/>
          </a:xfrm>
          <a:prstGeom prst="wedgeEllipseCallout">
            <a:avLst>
              <a:gd name="adj1" fmla="val -47576"/>
              <a:gd name="adj2" fmla="val -3773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마인드맵</a:t>
            </a:r>
            <a:endParaRPr lang="en-US" altLang="ko-KR" sz="2000" b="1" dirty="0" smtClean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ko-KR" altLang="en-US" sz="1500" b="1" dirty="0" smtClean="0"/>
              <a:t>을 통한 한눈에 알아볼수있고 정리가 잘된 </a:t>
            </a:r>
            <a:endParaRPr lang="en-US" altLang="ko-KR" sz="1500" b="1" dirty="0" smtClean="0"/>
          </a:p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지식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,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정보 창고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58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377" y="2591793"/>
            <a:ext cx="8312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기술</a:t>
            </a:r>
            <a:r>
              <a:rPr lang="en-US" altLang="ko-KR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시스템 구조 소개</a:t>
            </a:r>
            <a:endParaRPr lang="ko-KR" altLang="en-US" sz="66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422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8742" y="598436"/>
            <a:ext cx="4732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개발 도구 및 기술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d3-sl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0" y="1516320"/>
            <a:ext cx="2017967" cy="1513475"/>
          </a:xfrm>
          <a:prstGeom prst="rect">
            <a:avLst/>
          </a:prstGeom>
        </p:spPr>
      </p:pic>
      <p:pic>
        <p:nvPicPr>
          <p:cNvPr id="9" name="Picture 8" descr="bootstrap_screenshot_0_13474202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71" y="1152434"/>
            <a:ext cx="2345765" cy="2345765"/>
          </a:xfrm>
          <a:prstGeom prst="rect">
            <a:avLst/>
          </a:prstGeom>
        </p:spPr>
      </p:pic>
      <p:pic>
        <p:nvPicPr>
          <p:cNvPr id="10" name="Picture 9" descr="6a00d8341c767353ef016762f7c808970b-800w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61" y="3348789"/>
            <a:ext cx="1638549" cy="2457823"/>
          </a:xfrm>
          <a:prstGeom prst="rect">
            <a:avLst/>
          </a:prstGeom>
        </p:spPr>
      </p:pic>
      <p:pic>
        <p:nvPicPr>
          <p:cNvPr id="14" name="Picture 13" descr="mi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45" y="1531261"/>
            <a:ext cx="2388597" cy="1492873"/>
          </a:xfrm>
          <a:prstGeom prst="rect">
            <a:avLst/>
          </a:prstGeom>
        </p:spPr>
      </p:pic>
      <p:pic>
        <p:nvPicPr>
          <p:cNvPr id="15" name="Picture 14" descr="wplogoblue-stacked-rg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1" y="3962698"/>
            <a:ext cx="1957872" cy="1397921"/>
          </a:xfrm>
          <a:prstGeom prst="rect">
            <a:avLst/>
          </a:prstGeom>
        </p:spPr>
      </p:pic>
      <p:pic>
        <p:nvPicPr>
          <p:cNvPr id="16" name="Picture 15" descr="Sublime_Tex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74" y="3710093"/>
            <a:ext cx="1650526" cy="1650526"/>
          </a:xfrm>
          <a:prstGeom prst="rect">
            <a:avLst/>
          </a:prstGeom>
        </p:spPr>
      </p:pic>
      <p:pic>
        <p:nvPicPr>
          <p:cNvPr id="17" name="Picture 16" descr="Logo_Spring_258x15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3814680"/>
            <a:ext cx="2222929" cy="13010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9421" y="3161469"/>
            <a:ext cx="2373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D3.js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r>
              <a:rPr lang="ko-KR" altLang="en-US" sz="1500" dirty="0" smtClean="0"/>
              <a:t>드맵 조작 기술응용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691031" y="5182260"/>
            <a:ext cx="2017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Spring Framework</a:t>
            </a:r>
          </a:p>
          <a:p>
            <a:r>
              <a:rPr lang="ko-KR" altLang="en-US" sz="1500" dirty="0" smtClean="0"/>
              <a:t>서버 프레임 워크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3088114" y="3059260"/>
            <a:ext cx="1996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Drichard</a:t>
            </a:r>
            <a:endParaRPr lang="en-US" sz="1500" dirty="0" smtClean="0"/>
          </a:p>
          <a:p>
            <a:r>
              <a:rPr lang="ko-KR" altLang="en-US" sz="1500" dirty="0" smtClean="0"/>
              <a:t>마인드맵 오픈 소스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3117647" y="5383821"/>
            <a:ext cx="1299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Sublime Text2 </a:t>
            </a:r>
            <a:r>
              <a:rPr lang="ko-KR" altLang="en-US" sz="1500" dirty="0" smtClean="0"/>
              <a:t>개발 도구</a:t>
            </a:r>
            <a:endParaRPr 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4942119" y="5447906"/>
            <a:ext cx="2478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Wordpress</a:t>
            </a:r>
            <a:r>
              <a:rPr lang="en-US" sz="1500" dirty="0" smtClean="0"/>
              <a:t> </a:t>
            </a:r>
            <a:r>
              <a:rPr lang="ko-KR" altLang="en-US" sz="1500" dirty="0" smtClean="0"/>
              <a:t>회의록 관리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6251390" y="3266056"/>
            <a:ext cx="1299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Bootstrap </a:t>
            </a:r>
          </a:p>
          <a:p>
            <a:r>
              <a:rPr lang="en-US" sz="1500" dirty="0" smtClean="0"/>
              <a:t>UI</a:t>
            </a:r>
            <a:r>
              <a:rPr lang="ko-KR" altLang="en-US" sz="1500" dirty="0" smtClean="0"/>
              <a:t> 개발 기술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7050008" y="5806612"/>
            <a:ext cx="25566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/>
              <a:t>Github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소스 버전관리</a:t>
            </a:r>
            <a:r>
              <a:rPr lang="en-US" sz="1500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8796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7"/>
          <p:cNvSpPr>
            <a:spLocks noChangeArrowheads="1"/>
          </p:cNvSpPr>
          <p:nvPr/>
        </p:nvSpPr>
        <p:spPr bwMode="auto">
          <a:xfrm>
            <a:off x="2480235" y="4900625"/>
            <a:ext cx="3891519" cy="1393297"/>
          </a:xfrm>
          <a:prstGeom prst="cube">
            <a:avLst>
              <a:gd name="adj" fmla="val 8778"/>
            </a:avLst>
          </a:prstGeom>
          <a:gradFill rotWithShape="0">
            <a:gsLst>
              <a:gs pos="0">
                <a:srgbClr val="CC9900"/>
              </a:gs>
              <a:gs pos="100000">
                <a:srgbClr val="5E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 dirty="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AutoShape 89"/>
          <p:cNvSpPr>
            <a:spLocks noChangeArrowheads="1"/>
          </p:cNvSpPr>
          <p:nvPr/>
        </p:nvSpPr>
        <p:spPr bwMode="auto">
          <a:xfrm>
            <a:off x="321149" y="2039843"/>
            <a:ext cx="3878961" cy="2608738"/>
          </a:xfrm>
          <a:prstGeom prst="cube">
            <a:avLst>
              <a:gd name="adj" fmla="val 9699"/>
            </a:avLst>
          </a:prstGeom>
          <a:gradFill rotWithShape="0">
            <a:gsLst>
              <a:gs pos="0">
                <a:srgbClr val="2D5A6B"/>
              </a:gs>
              <a:gs pos="100000">
                <a:srgbClr val="62C2E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5" name="AutoShape 91"/>
          <p:cNvSpPr>
            <a:spLocks noChangeArrowheads="1"/>
          </p:cNvSpPr>
          <p:nvPr/>
        </p:nvSpPr>
        <p:spPr bwMode="auto">
          <a:xfrm>
            <a:off x="6797026" y="3233709"/>
            <a:ext cx="2171747" cy="1704423"/>
          </a:xfrm>
          <a:prstGeom prst="cube">
            <a:avLst>
              <a:gd name="adj" fmla="val 11519"/>
            </a:avLst>
          </a:prstGeom>
          <a:gradFill rotWithShape="0">
            <a:gsLst>
              <a:gs pos="0">
                <a:srgbClr val="CC0066"/>
              </a:gs>
              <a:gs pos="100000">
                <a:srgbClr val="5E002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 dirty="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6890045" y="1138614"/>
            <a:ext cx="1929588" cy="1681920"/>
          </a:xfrm>
          <a:prstGeom prst="can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EB6F5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ysq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03" y="2058675"/>
            <a:ext cx="1097743" cy="567119"/>
          </a:xfrm>
          <a:prstGeom prst="rect">
            <a:avLst/>
          </a:prstGeom>
        </p:spPr>
      </p:pic>
      <p:pic>
        <p:nvPicPr>
          <p:cNvPr id="9" name="Picture 8" descr="hibernate_logo_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308" y="3906457"/>
            <a:ext cx="1111283" cy="308450"/>
          </a:xfrm>
          <a:prstGeom prst="rect">
            <a:avLst/>
          </a:prstGeom>
        </p:spPr>
      </p:pic>
      <p:sp>
        <p:nvSpPr>
          <p:cNvPr id="10" name="Rectangle 92"/>
          <p:cNvSpPr>
            <a:spLocks noChangeArrowheads="1"/>
          </p:cNvSpPr>
          <p:nvPr/>
        </p:nvSpPr>
        <p:spPr bwMode="auto">
          <a:xfrm>
            <a:off x="7156913" y="1589814"/>
            <a:ext cx="12825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2" name="Picture 11" descr="springFrame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52" y="3898961"/>
            <a:ext cx="615250" cy="359579"/>
          </a:xfrm>
          <a:prstGeom prst="rect">
            <a:avLst/>
          </a:prstGeom>
        </p:spPr>
      </p:pic>
      <p:sp>
        <p:nvSpPr>
          <p:cNvPr id="13" name="Rectangle 92"/>
          <p:cNvSpPr>
            <a:spLocks noChangeArrowheads="1"/>
          </p:cNvSpPr>
          <p:nvPr/>
        </p:nvSpPr>
        <p:spPr bwMode="auto">
          <a:xfrm>
            <a:off x="7305068" y="3490062"/>
            <a:ext cx="9412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Server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Rectangle 92"/>
          <p:cNvSpPr>
            <a:spLocks noChangeArrowheads="1"/>
          </p:cNvSpPr>
          <p:nvPr/>
        </p:nvSpPr>
        <p:spPr bwMode="auto">
          <a:xfrm>
            <a:off x="1429202" y="23743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Web Browser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92"/>
          <p:cNvSpPr>
            <a:spLocks noChangeArrowheads="1"/>
          </p:cNvSpPr>
          <p:nvPr/>
        </p:nvSpPr>
        <p:spPr bwMode="auto">
          <a:xfrm>
            <a:off x="2961104" y="5012000"/>
            <a:ext cx="30640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+mn-cs"/>
              </a:rPr>
              <a:t>Local Mind-map Program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6508952" y="5014550"/>
            <a:ext cx="1737399" cy="612851"/>
          </a:xfrm>
          <a:prstGeom prst="bentConnector3">
            <a:avLst>
              <a:gd name="adj1" fmla="val 10073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29521" y="2880417"/>
            <a:ext cx="0" cy="3192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969726" y="2857737"/>
            <a:ext cx="2039" cy="35329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71554" y="3776389"/>
            <a:ext cx="2396153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60214" y="3571095"/>
            <a:ext cx="2396153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35923" y="3219571"/>
            <a:ext cx="1131399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Response  JSON</a:t>
            </a:r>
            <a:endParaRPr lang="en-US" altLang="ko-KR" dirty="0"/>
          </a:p>
        </p:txBody>
      </p:sp>
      <p:sp>
        <p:nvSpPr>
          <p:cNvPr id="32" name="TextBox 31"/>
          <p:cNvSpPr txBox="1"/>
          <p:nvPr/>
        </p:nvSpPr>
        <p:spPr>
          <a:xfrm>
            <a:off x="5096111" y="3882354"/>
            <a:ext cx="1412841" cy="33855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Request</a:t>
            </a:r>
          </a:p>
          <a:p>
            <a:r>
              <a:rPr lang="en-US" altLang="ko-KR" dirty="0" smtClean="0"/>
              <a:t>GET, POST, PUT, DELETE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7707" y="2916232"/>
            <a:ext cx="770633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mtClean="0"/>
              <a:t>데이터 요청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8068840" y="2916232"/>
            <a:ext cx="945293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dirty="0" smtClean="0"/>
              <a:t>데이터 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cxnSp>
        <p:nvCxnSpPr>
          <p:cNvPr id="35" name="Elbow Connector 34"/>
          <p:cNvCxnSpPr/>
          <p:nvPr/>
        </p:nvCxnSpPr>
        <p:spPr>
          <a:xfrm rot="10800000" flipV="1">
            <a:off x="6508953" y="5122272"/>
            <a:ext cx="1930559" cy="850639"/>
          </a:xfrm>
          <a:prstGeom prst="bentConnector3">
            <a:avLst>
              <a:gd name="adj1" fmla="val -1079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0_InternetExplorer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02" y="2797017"/>
            <a:ext cx="1531902" cy="153190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223447" y="6062893"/>
            <a:ext cx="1131399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Response  JSON</a:t>
            </a:r>
            <a:endParaRPr lang="en-US" altLang="ko-KR" dirty="0"/>
          </a:p>
        </p:txBody>
      </p:sp>
      <p:sp>
        <p:nvSpPr>
          <p:cNvPr id="44" name="TextBox 43"/>
          <p:cNvSpPr txBox="1"/>
          <p:nvPr/>
        </p:nvSpPr>
        <p:spPr>
          <a:xfrm>
            <a:off x="6595505" y="5186238"/>
            <a:ext cx="1412841" cy="33855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Request</a:t>
            </a:r>
          </a:p>
          <a:p>
            <a:r>
              <a:rPr lang="en-US" altLang="ko-KR" dirty="0" smtClean="0"/>
              <a:t>GET, POST, PUT, DELETE</a:t>
            </a:r>
          </a:p>
        </p:txBody>
      </p:sp>
      <p:pic>
        <p:nvPicPr>
          <p:cNvPr id="54" name="Picture 53" descr="xmind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43" y="5494910"/>
            <a:ext cx="725161" cy="725161"/>
          </a:xfrm>
          <a:prstGeom prst="rect">
            <a:avLst/>
          </a:prstGeom>
        </p:spPr>
      </p:pic>
      <p:pic>
        <p:nvPicPr>
          <p:cNvPr id="56" name="Picture 55" descr="FreeMi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70" y="5566136"/>
            <a:ext cx="1046044" cy="64593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35155" y="598436"/>
            <a:ext cx="4519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시스템 설계구조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리눅스_rkdwodnd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73" y="4235849"/>
            <a:ext cx="984887" cy="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3993" y="89646"/>
            <a:ext cx="6760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마일 스톤</a:t>
            </a:r>
            <a:endParaRPr lang="ko-KR" alt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178" y="1181529"/>
            <a:ext cx="8546352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그릴수있는 사이트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리스트가 보이고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이 가능한 사이트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공유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공동작업 시나리오 프로토타입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진행중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계획</a:t>
            </a:r>
            <a:r>
              <a:rPr lang="en-US" altLang="ko-KR" dirty="0" smtClean="0"/>
              <a:t>,</a:t>
            </a:r>
            <a:r>
              <a:rPr lang="ko-KR" altLang="en-US" dirty="0" smtClean="0"/>
              <a:t>준비 마인드맵으로 부터의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 기술 프로토타입구성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교육 마인드맵의 노드 자동추천</a:t>
            </a:r>
            <a:r>
              <a:rPr lang="en-US" altLang="ko-KR" dirty="0" smtClean="0"/>
              <a:t>,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파일첨부 등 </a:t>
            </a:r>
            <a:r>
              <a:rPr lang="en-US" altLang="ko-KR" dirty="0" smtClean="0"/>
              <a:t>)</a:t>
            </a:r>
            <a:r>
              <a:rPr lang="ko-KR" altLang="en-US" dirty="0" smtClean="0"/>
              <a:t>기능 구현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ko-KR" dirty="0" smtClean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임시적인 디자인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컨셉에 맞춰서 프로토타입이 아닌</a:t>
            </a:r>
            <a:endParaRPr lang="en-US" altLang="ko-KR" dirty="0" smtClean="0"/>
          </a:p>
          <a:p>
            <a:r>
              <a:rPr lang="ko-KR" altLang="ko-KR" dirty="0"/>
              <a:t> </a:t>
            </a:r>
            <a:r>
              <a:rPr lang="ko-KR" altLang="en-US" dirty="0" smtClean="0"/>
              <a:t>                   서비스 가능한 웹 사이트로 재구성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-</a:t>
            </a:r>
            <a:r>
              <a:rPr lang="ko-KR" altLang="en-US" dirty="0" smtClean="0"/>
              <a:t>  세부기능구현 및 데모 발표준비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ko-KR" altLang="ko-KR" dirty="0" smtClean="0"/>
              <a:t>4</a:t>
            </a:r>
            <a:r>
              <a:rPr lang="ko-KR" altLang="en-US" dirty="0" smtClean="0"/>
              <a:t>주차 </a:t>
            </a:r>
            <a:r>
              <a:rPr lang="ko-KR" altLang="ko-KR" dirty="0" smtClean="0"/>
              <a:t>~</a:t>
            </a:r>
            <a:r>
              <a:rPr lang="ko-KR" altLang="en-US" dirty="0" smtClean="0"/>
              <a:t> </a:t>
            </a:r>
            <a:r>
              <a:rPr lang="ko-KR" altLang="ko-KR" dirty="0"/>
              <a:t>6</a:t>
            </a:r>
            <a:r>
              <a:rPr lang="ko-KR" altLang="en-US" dirty="0" smtClean="0"/>
              <a:t>월 </a:t>
            </a:r>
            <a:r>
              <a:rPr lang="ko-KR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최종 설계발표까지의 계획은 미정</a:t>
            </a:r>
            <a:r>
              <a:rPr lang="en-US" altLang="ko-KR" dirty="0" smtClean="0"/>
              <a:t>..</a:t>
            </a:r>
          </a:p>
          <a:p>
            <a:r>
              <a:rPr lang="ko-KR" altLang="ko-KR" dirty="0"/>
              <a:t> </a:t>
            </a:r>
            <a:r>
              <a:rPr lang="ko-KR" altLang="en-US" dirty="0" smtClean="0"/>
              <a:t>                                     (이유</a:t>
            </a:r>
            <a:r>
              <a:rPr lang="en-US" altLang="ko-KR" dirty="0" smtClean="0"/>
              <a:t>:</a:t>
            </a:r>
            <a:r>
              <a:rPr lang="ko-KR" altLang="en-US" dirty="0" smtClean="0"/>
              <a:t> 기획이 진행중</a:t>
            </a:r>
            <a:r>
              <a:rPr lang="en-US" altLang="ko-KR" dirty="0" smtClean="0"/>
              <a:t>..)</a:t>
            </a:r>
          </a:p>
          <a:p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1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33739779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3" y="594528"/>
            <a:ext cx="4183529" cy="2959232"/>
          </a:xfrm>
          <a:prstGeom prst="rect">
            <a:avLst/>
          </a:prstGeom>
        </p:spPr>
      </p:pic>
      <p:pic>
        <p:nvPicPr>
          <p:cNvPr id="3" name="Picture 2" descr="356356156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8" y="3831407"/>
            <a:ext cx="3306792" cy="2336800"/>
          </a:xfrm>
          <a:prstGeom prst="rect">
            <a:avLst/>
          </a:prstGeom>
        </p:spPr>
      </p:pic>
      <p:pic>
        <p:nvPicPr>
          <p:cNvPr id="4" name="Picture 3" descr="thumb_SG10385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530" y="4022807"/>
            <a:ext cx="3227294" cy="2145400"/>
          </a:xfrm>
          <a:prstGeom prst="rect">
            <a:avLst/>
          </a:prstGeom>
        </p:spPr>
      </p:pic>
      <p:pic>
        <p:nvPicPr>
          <p:cNvPr id="5" name="Picture 4" descr="TravelChecklistMindMa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" y="377879"/>
            <a:ext cx="3635772" cy="294341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29993" y="2876219"/>
            <a:ext cx="3022360" cy="1607323"/>
          </a:xfrm>
          <a:prstGeom prst="ellipse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2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시간과 정신을 투자해</a:t>
            </a:r>
            <a:endParaRPr lang="en-US" altLang="ko-KR" sz="15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유럽 여행 계획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마인드맵</a:t>
            </a:r>
            <a:endParaRPr lang="en-US" altLang="ko-KR" sz="2000" dirty="0"/>
          </a:p>
        </p:txBody>
      </p:sp>
      <p:sp>
        <p:nvSpPr>
          <p:cNvPr id="9" name="Oval 8"/>
          <p:cNvSpPr/>
          <p:nvPr/>
        </p:nvSpPr>
        <p:spPr>
          <a:xfrm>
            <a:off x="6459181" y="3553760"/>
            <a:ext cx="2460701" cy="1224640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기록한 계획대로</a:t>
            </a:r>
            <a:endParaRPr lang="en-US" altLang="ko-KR" sz="1500" dirty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환전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  <a:r>
              <a:rPr lang="ko-KR" altLang="en-US" sz="2000" dirty="0" smtClean="0">
                <a:solidFill>
                  <a:srgbClr val="FFFF00"/>
                </a:solidFill>
              </a:rPr>
              <a:t>각종 짐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챙기기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5042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" name="Picture 3" descr="15061954_55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35" y="2629650"/>
            <a:ext cx="2661023" cy="3664272"/>
          </a:xfrm>
          <a:prstGeom prst="rect">
            <a:avLst/>
          </a:prstGeom>
        </p:spPr>
      </p:pic>
      <p:pic>
        <p:nvPicPr>
          <p:cNvPr id="8" name="Picture 7" descr="IE000968685_ST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35" y="149411"/>
            <a:ext cx="3033059" cy="2132808"/>
          </a:xfrm>
          <a:prstGeom prst="rect">
            <a:avLst/>
          </a:prstGeom>
        </p:spPr>
      </p:pic>
      <p:pic>
        <p:nvPicPr>
          <p:cNvPr id="10" name="Picture 9" descr="SAM_000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6" y="254004"/>
            <a:ext cx="3614615" cy="2032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02236" y="3213655"/>
            <a:ext cx="333670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설레는 마음으로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공항 도착 </a:t>
            </a:r>
            <a:r>
              <a:rPr lang="en-US" altLang="ko-KR" sz="1500" dirty="0" smtClean="0">
                <a:solidFill>
                  <a:schemeClr val="bg1"/>
                </a:solidFill>
              </a:rPr>
              <a:t>!!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유럽 여행 시작</a:t>
            </a:r>
            <a:r>
              <a:rPr lang="en-US" altLang="ko-KR" sz="2000" dirty="0" smtClean="0">
                <a:solidFill>
                  <a:srgbClr val="FFFF00"/>
                </a:solidFill>
              </a:rPr>
              <a:t>!!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^^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2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좌절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77" y="1072776"/>
            <a:ext cx="3049129" cy="2020048"/>
          </a:xfrm>
          <a:prstGeom prst="rect">
            <a:avLst/>
          </a:prstGeom>
        </p:spPr>
      </p:pic>
      <p:pic>
        <p:nvPicPr>
          <p:cNvPr id="3" name="Picture 2" descr="dd8b0ae2b3887c933d8265017bfb319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21" y="1072776"/>
            <a:ext cx="2723785" cy="20180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3647" y="2952887"/>
            <a:ext cx="5129647" cy="1708761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</a:t>
            </a:r>
            <a:r>
              <a:rPr lang="en-US" altLang="ko-KR" sz="1500" dirty="0" smtClean="0"/>
              <a:t>…</a:t>
            </a:r>
            <a:r>
              <a:rPr lang="ko-KR" altLang="en-US" sz="1500" dirty="0" smtClean="0"/>
              <a:t>이런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ㅠㅠ</a:t>
            </a:r>
            <a:endParaRPr lang="en-US" altLang="ko-KR" sz="1500" dirty="0" smtClean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집에 다시 갔다 와야하나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</a:p>
        </p:txBody>
      </p:sp>
      <p:sp>
        <p:nvSpPr>
          <p:cNvPr id="8" name="Oval 7"/>
          <p:cNvSpPr/>
          <p:nvPr/>
        </p:nvSpPr>
        <p:spPr>
          <a:xfrm>
            <a:off x="3824941" y="3990650"/>
            <a:ext cx="5199530" cy="1673756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제대로 놀지도 못하고 너무 아쉽다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ㅠㅠ </a:t>
            </a:r>
            <a:r>
              <a:rPr lang="ko-KR" altLang="en-US" sz="2000" dirty="0" smtClean="0">
                <a:solidFill>
                  <a:srgbClr val="FFFF00"/>
                </a:solidFill>
              </a:rPr>
              <a:t>다음번엔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준비 철저히 해서 와야지</a:t>
            </a:r>
            <a:r>
              <a:rPr lang="en-US" altLang="ko-KR" sz="2000" dirty="0" smtClean="0">
                <a:solidFill>
                  <a:srgbClr val="FFFF00"/>
                </a:solidFill>
              </a:rPr>
              <a:t>…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3647" y="4827302"/>
            <a:ext cx="333670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</a:t>
            </a:r>
            <a:r>
              <a:rPr lang="en-US" altLang="ko-KR" sz="1500" dirty="0" smtClean="0"/>
              <a:t>…</a:t>
            </a:r>
            <a:r>
              <a:rPr lang="ko-KR" altLang="en-US" sz="1500" dirty="0" smtClean="0"/>
              <a:t> </a:t>
            </a:r>
            <a:endParaRPr lang="en-US" altLang="ko-KR" sz="1500" dirty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이걸 빠트리다니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  <a:r>
              <a:rPr lang="ko-KR" altLang="en-US" sz="2000" dirty="0" smtClean="0"/>
              <a:t> </a:t>
            </a:r>
            <a:endParaRPr lang="en-US" altLang="ko-KR" sz="2000" dirty="0"/>
          </a:p>
          <a:p>
            <a:pPr algn="ctr"/>
            <a:endParaRPr lang="en-US" altLang="ko-KR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-1435807" y="254481"/>
            <a:ext cx="5584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But..</a:t>
            </a:r>
          </a:p>
          <a:p>
            <a:endParaRPr lang="en-US" altLang="ko-KR" sz="4500" dirty="0"/>
          </a:p>
        </p:txBody>
      </p:sp>
    </p:spTree>
    <p:extLst>
      <p:ext uri="{BB962C8B-B14F-4D97-AF65-F5344CB8AC3E}">
        <p14:creationId xmlns:p14="http://schemas.microsoft.com/office/powerpoint/2010/main" val="68786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947" y="1681511"/>
            <a:ext cx="585579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결론적으로 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님은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계획짜고 비용계산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하느라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온갖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웹사이트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 읽어보고</a:t>
            </a:r>
            <a:r>
              <a:rPr lang="en-US" altLang="ko-KR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고생 꽤나 했다</a:t>
            </a:r>
            <a:r>
              <a:rPr lang="en-US" altLang="ko-KR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5327" y="3947411"/>
            <a:ext cx="58344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그런데 님은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결국 빠트린게 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있을것이고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준비 못해간것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있을것이다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  <a:p>
            <a:pPr algn="ctr"/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님의 계획은 완벽한 것이 아니었다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Picture 1" descr="20040806095717308_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90" y="517355"/>
            <a:ext cx="2670344" cy="2007703"/>
          </a:xfrm>
          <a:prstGeom prst="rect">
            <a:avLst/>
          </a:prstGeom>
        </p:spPr>
      </p:pic>
      <p:pic>
        <p:nvPicPr>
          <p:cNvPr id="7" name="Picture 6" descr="좌절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1" y="4692228"/>
            <a:ext cx="2584822" cy="17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176" y="2537710"/>
            <a:ext cx="9321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는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여러가지 여행 계획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들을</a:t>
            </a:r>
            <a:endParaRPr lang="en-US" altLang="ko-KR" sz="25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으로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정리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할수있고 카테고리별로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모일수있다</a:t>
            </a:r>
            <a:r>
              <a:rPr lang="en-US" altLang="ko-KR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439180" y="33652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6856" y="1289488"/>
            <a:ext cx="55849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이용하면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님의 고민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해결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된다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3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altLang="ko-KR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2588719" y="182594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74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74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219" y="3885356"/>
            <a:ext cx="860611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그리고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사람들이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다함께 뭉쳐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서 </a:t>
            </a:r>
            <a:endParaRPr lang="en-US" altLang="ko-KR" sz="2500" b="1" dirty="0" smtClean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</a:t>
            </a:r>
            <a:r>
              <a:rPr lang="ko-KR" altLang="en-US" sz="3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공유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하고 </a:t>
            </a:r>
            <a:r>
              <a:rPr lang="ko-KR" altLang="en-US" sz="3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공동작업</a:t>
            </a: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할 수 있게 도와준다</a:t>
            </a:r>
            <a:r>
              <a:rPr lang="en-US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219" y="5125140"/>
            <a:ext cx="8882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마지막으로 완성된 여행 계획 마인드맵에서 </a:t>
            </a:r>
            <a:r>
              <a:rPr lang="ko-KR" altLang="en-US" sz="3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님에게 맞는 </a:t>
            </a:r>
            <a:endParaRPr lang="en-US" altLang="ko-KR" sz="3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여행일정표</a:t>
            </a:r>
            <a:r>
              <a:rPr lang="en-US" altLang="ko-KR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비용관련 </a:t>
            </a:r>
            <a:r>
              <a:rPr lang="ko-KR" altLang="en-US" sz="3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자료를 제공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한다</a:t>
            </a:r>
            <a:r>
              <a:rPr lang="en-US" altLang="ko-KR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7195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photo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" y="3380392"/>
            <a:ext cx="3884707" cy="2913530"/>
          </a:xfrm>
          <a:prstGeom prst="rect">
            <a:avLst/>
          </a:prstGeom>
        </p:spPr>
      </p:pic>
      <p:pic>
        <p:nvPicPr>
          <p:cNvPr id="3" name="Picture 2" descr="공부하는-학생들_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03" y="458881"/>
            <a:ext cx="4149912" cy="2763841"/>
          </a:xfrm>
          <a:prstGeom prst="rect">
            <a:avLst/>
          </a:prstGeom>
        </p:spPr>
      </p:pic>
      <p:pic>
        <p:nvPicPr>
          <p:cNvPr id="4" name="Picture 3" descr="nsdream_330575_1[551703]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458881"/>
            <a:ext cx="3436448" cy="2498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1680" y="3574278"/>
            <a:ext cx="413876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당신이 </a:t>
            </a:r>
            <a:r>
              <a:rPr lang="ko-KR" altLang="en-US" sz="4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</a:t>
            </a:r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할때 </a:t>
            </a:r>
            <a:endParaRPr lang="en-US" altLang="ko-KR" sz="30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4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완벽정리</a:t>
            </a:r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ko-KR" altLang="en-US" sz="4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점검</a:t>
            </a:r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</a:t>
            </a:r>
            <a:endParaRPr lang="en-US" altLang="ko-KR" sz="30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필요하다면</a:t>
            </a:r>
            <a:r>
              <a:rPr lang="en-US" altLang="ko-KR" sz="3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  <a:endParaRPr lang="ko-KR" altLang="en-US" sz="3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937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24117" y="142183"/>
            <a:ext cx="5168738" cy="1887146"/>
          </a:xfrm>
          <a:prstGeom prst="ellipse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rgbClr val="FFFFFF"/>
                </a:solidFill>
              </a:rPr>
              <a:t>대학 졸업 후에</a:t>
            </a:r>
            <a:endParaRPr lang="en-US" altLang="ko-KR" sz="1500" dirty="0">
              <a:solidFill>
                <a:srgbClr val="FFFFFF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rgbClr val="FFFFFF"/>
                </a:solidFill>
              </a:rPr>
              <a:t>대학원 진학할려고 하는데</a:t>
            </a:r>
            <a:r>
              <a:rPr lang="en-US" altLang="ko-KR" sz="1500" dirty="0" smtClean="0">
                <a:solidFill>
                  <a:srgbClr val="FFFFFF"/>
                </a:solidFill>
              </a:rPr>
              <a:t>..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전공과목 컴파일러 내용정리</a:t>
            </a:r>
            <a:endParaRPr lang="en-US" altLang="ko-KR" sz="2000" dirty="0"/>
          </a:p>
        </p:txBody>
      </p:sp>
      <p:sp>
        <p:nvSpPr>
          <p:cNvPr id="8" name="Oval 7"/>
          <p:cNvSpPr/>
          <p:nvPr/>
        </p:nvSpPr>
        <p:spPr>
          <a:xfrm>
            <a:off x="5392855" y="1030884"/>
            <a:ext cx="360587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중간고사 준비를 위한 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  교과목 </a:t>
            </a:r>
            <a:r>
              <a:rPr lang="ko-KR" altLang="en-US" sz="2000" dirty="0" smtClean="0">
                <a:solidFill>
                  <a:srgbClr val="FFFF00"/>
                </a:solidFill>
              </a:rPr>
              <a:t>근현대사 정리</a:t>
            </a:r>
            <a:endParaRPr lang="en-US" altLang="ko-KR" sz="2000" dirty="0"/>
          </a:p>
        </p:txBody>
      </p:sp>
      <p:sp>
        <p:nvSpPr>
          <p:cNvPr id="9" name="Oval 8"/>
          <p:cNvSpPr/>
          <p:nvPr/>
        </p:nvSpPr>
        <p:spPr>
          <a:xfrm>
            <a:off x="4721411" y="3949472"/>
            <a:ext cx="4093883" cy="1405129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공무원 시험을 준비하고있는데</a:t>
            </a:r>
            <a:r>
              <a:rPr lang="en-US" altLang="ko-KR" sz="1500" dirty="0" smtClean="0"/>
              <a:t>..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과목별 내용 정리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84938" y="4517237"/>
            <a:ext cx="3227295" cy="1887146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FFFFFF"/>
                </a:solidFill>
              </a:rPr>
              <a:t>Google</a:t>
            </a:r>
            <a:r>
              <a:rPr lang="ko-KR" altLang="en-US" sz="1500" dirty="0" smtClean="0">
                <a:solidFill>
                  <a:srgbClr val="FFFFFF"/>
                </a:solidFill>
              </a:rPr>
              <a:t> 본사에 </a:t>
            </a:r>
            <a:endParaRPr lang="en-US" altLang="ko-KR" sz="15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rgbClr val="FFFFFF"/>
                </a:solidFill>
              </a:rPr>
              <a:t>취직하기위해서</a:t>
            </a:r>
            <a:r>
              <a:rPr lang="en-US" altLang="ko-KR" sz="1500" dirty="0" smtClean="0">
                <a:solidFill>
                  <a:srgbClr val="FFFFFF"/>
                </a:solidFill>
              </a:rPr>
              <a:t>..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면접준비내용 정리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8585" y="2507446"/>
            <a:ext cx="4990355" cy="1442026"/>
          </a:xfrm>
          <a:prstGeom prst="ellipse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2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rgbClr val="FFFFFF"/>
                </a:solidFill>
              </a:rPr>
              <a:t>창업을 할것임으로</a:t>
            </a:r>
            <a:r>
              <a:rPr lang="en-US" altLang="ko-KR" sz="1500" dirty="0" smtClean="0">
                <a:solidFill>
                  <a:srgbClr val="FFFFFF"/>
                </a:solidFill>
              </a:rPr>
              <a:t>..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재무관리 전공 내용 정리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7172</TotalTime>
  <Words>948</Words>
  <Application>Microsoft Macintosh PowerPoint</Application>
  <PresentationFormat>On-screen Show (4:3)</PresentationFormat>
  <Paragraphs>239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Social Drawing Mind Map   Treeze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yukult400@gmail.com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자전거 공유경제 E.T Bike</dc:title>
  <dc:creator>송 태웅</dc:creator>
  <cp:lastModifiedBy>송 태웅</cp:lastModifiedBy>
  <cp:revision>758</cp:revision>
  <cp:lastPrinted>2012-11-18T16:47:21Z</cp:lastPrinted>
  <dcterms:created xsi:type="dcterms:W3CDTF">2012-11-16T23:10:03Z</dcterms:created>
  <dcterms:modified xsi:type="dcterms:W3CDTF">2013-03-22T08:17:14Z</dcterms:modified>
</cp:coreProperties>
</file>